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6" r:id="rId4"/>
    <p:sldId id="279" r:id="rId5"/>
    <p:sldId id="270" r:id="rId6"/>
    <p:sldId id="271" r:id="rId7"/>
    <p:sldId id="272" r:id="rId8"/>
    <p:sldId id="275" r:id="rId9"/>
    <p:sldId id="282" r:id="rId10"/>
    <p:sldId id="281" r:id="rId11"/>
    <p:sldId id="283" r:id="rId12"/>
    <p:sldId id="284" r:id="rId13"/>
    <p:sldId id="285"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13503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30404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27664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80322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38309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75545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011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4235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2C9379-AF66-4282-B9B0-C712DC5A52B2}" type="datetimeFigureOut">
              <a:rPr lang="en-US" smtClean="0"/>
              <a:t>12/16/2019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986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6791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63216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65587-5F57-4ED4-9D0F-2F323AF3C08A}" type="slidenum">
              <a:rPr lang="en-US" smtClean="0"/>
              <a:t>‹#›</a:t>
            </a:fld>
            <a:endParaRPr lang="en-US"/>
          </a:p>
        </p:txBody>
      </p:sp>
    </p:spTree>
    <p:extLst>
      <p:ext uri="{BB962C8B-B14F-4D97-AF65-F5344CB8AC3E}">
        <p14:creationId xmlns:p14="http://schemas.microsoft.com/office/powerpoint/2010/main" val="319083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B2C9379-AF66-4282-B9B0-C712DC5A52B2}" type="datetimeFigureOut">
              <a:rPr lang="en-US" smtClean="0"/>
              <a:t>12/16/2019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F65587-5F57-4ED4-9D0F-2F323AF3C0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980728"/>
            <a:ext cx="7772400" cy="1584175"/>
          </a:xfrm>
        </p:spPr>
        <p:txBody>
          <a:bodyPr>
            <a:normAutofit/>
          </a:bodyPr>
          <a:lstStyle/>
          <a:p>
            <a:r>
              <a:rPr lang="ar-IQ" sz="3600" dirty="0" smtClean="0"/>
              <a:t>      المحاسبة الحكومية </a:t>
            </a:r>
            <a:endParaRPr lang="en-US" sz="3600" dirty="0"/>
          </a:p>
        </p:txBody>
      </p:sp>
      <p:sp>
        <p:nvSpPr>
          <p:cNvPr id="3" name="عنوان فرعي 2"/>
          <p:cNvSpPr>
            <a:spLocks noGrp="1"/>
          </p:cNvSpPr>
          <p:nvPr>
            <p:ph type="subTitle" idx="1"/>
          </p:nvPr>
        </p:nvSpPr>
        <p:spPr>
          <a:xfrm>
            <a:off x="899592" y="2564904"/>
            <a:ext cx="7704856" cy="3816424"/>
          </a:xfrm>
        </p:spPr>
        <p:txBody>
          <a:bodyPr/>
          <a:lstStyle/>
          <a:p>
            <a:endParaRPr lang="ar-IQ" dirty="0" smtClean="0"/>
          </a:p>
          <a:p>
            <a:endParaRPr lang="ar-IQ" dirty="0" smtClean="0"/>
          </a:p>
          <a:p>
            <a:r>
              <a:rPr lang="ar-IQ" sz="2800" b="1" i="0" cap="all" spc="300" dirty="0" smtClean="0">
                <a:solidFill>
                  <a:schemeClr val="tx1"/>
                </a:solidFill>
                <a:latin typeface="Arial" pitchFamily="34" charset="0"/>
                <a:ea typeface="+mj-ea"/>
                <a:cs typeface="Arial" pitchFamily="34" charset="0"/>
              </a:rPr>
              <a:t>      إعداد    </a:t>
            </a:r>
            <a:endParaRPr lang="ar-IQ" sz="2800" b="1" i="0" cap="all" spc="300" dirty="0">
              <a:solidFill>
                <a:schemeClr val="tx1"/>
              </a:solidFill>
              <a:latin typeface="Arial" pitchFamily="34" charset="0"/>
              <a:ea typeface="+mj-ea"/>
              <a:cs typeface="Arial" pitchFamily="34" charset="0"/>
            </a:endParaRPr>
          </a:p>
          <a:p>
            <a:r>
              <a:rPr lang="ar-IQ" sz="2800" b="1" i="0" cap="all" spc="300" dirty="0">
                <a:solidFill>
                  <a:schemeClr val="tx1"/>
                </a:solidFill>
                <a:latin typeface="Arial" pitchFamily="34" charset="0"/>
                <a:ea typeface="+mj-ea"/>
                <a:cs typeface="Arial" pitchFamily="34" charset="0"/>
              </a:rPr>
              <a:t>المدرس : عمار غازي ابراهيم </a:t>
            </a:r>
          </a:p>
          <a:p>
            <a:endParaRPr lang="en-US" dirty="0"/>
          </a:p>
        </p:txBody>
      </p:sp>
    </p:spTree>
    <p:extLst>
      <p:ext uri="{BB962C8B-B14F-4D97-AF65-F5344CB8AC3E}">
        <p14:creationId xmlns:p14="http://schemas.microsoft.com/office/powerpoint/2010/main" val="66351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stretch>
            <a:fillRect/>
          </a:stretch>
        </p:blipFill>
        <p:spPr>
          <a:xfrm>
            <a:off x="611560" y="1556792"/>
            <a:ext cx="7920880" cy="4464496"/>
          </a:xfrm>
          <a:prstGeom prst="rect">
            <a:avLst/>
          </a:prstGeom>
        </p:spPr>
      </p:pic>
    </p:spTree>
    <p:extLst>
      <p:ext uri="{BB962C8B-B14F-4D97-AF65-F5344CB8AC3E}">
        <p14:creationId xmlns:p14="http://schemas.microsoft.com/office/powerpoint/2010/main" val="216592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74042"/>
          </a:xfrm>
        </p:spPr>
        <p:txBody>
          <a:bodyPr>
            <a:normAutofit fontScale="90000"/>
          </a:bodyPr>
          <a:lstStyle/>
          <a:p>
            <a:endParaRPr lang="ar-IQ" dirty="0"/>
          </a:p>
        </p:txBody>
      </p:sp>
      <p:pic>
        <p:nvPicPr>
          <p:cNvPr id="4" name="عنصر نائب للمحتوى 3"/>
          <p:cNvPicPr>
            <a:picLocks noGrp="1" noChangeAspect="1"/>
          </p:cNvPicPr>
          <p:nvPr>
            <p:ph idx="1"/>
          </p:nvPr>
        </p:nvPicPr>
        <p:blipFill>
          <a:blip r:embed="rId2"/>
          <a:stretch>
            <a:fillRect/>
          </a:stretch>
        </p:blipFill>
        <p:spPr>
          <a:xfrm>
            <a:off x="647564" y="584070"/>
            <a:ext cx="7848872" cy="4896544"/>
          </a:xfrm>
          <a:prstGeom prst="rect">
            <a:avLst/>
          </a:prstGeom>
        </p:spPr>
      </p:pic>
    </p:spTree>
    <p:extLst>
      <p:ext uri="{BB962C8B-B14F-4D97-AF65-F5344CB8AC3E}">
        <p14:creationId xmlns:p14="http://schemas.microsoft.com/office/powerpoint/2010/main" val="89913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2034"/>
          </a:xfrm>
        </p:spPr>
        <p:txBody>
          <a:bodyPr>
            <a:normAutofit fontScale="90000"/>
          </a:bodyPr>
          <a:lstStyle/>
          <a:p>
            <a:endParaRPr lang="ar-IQ" dirty="0"/>
          </a:p>
        </p:txBody>
      </p:sp>
      <p:sp>
        <p:nvSpPr>
          <p:cNvPr id="3" name="عنصر نائب للمحتوى 2"/>
          <p:cNvSpPr>
            <a:spLocks noGrp="1"/>
          </p:cNvSpPr>
          <p:nvPr>
            <p:ph idx="1"/>
          </p:nvPr>
        </p:nvSpPr>
        <p:spPr>
          <a:xfrm>
            <a:off x="457200" y="692696"/>
            <a:ext cx="8229600" cy="5433467"/>
          </a:xfrm>
        </p:spPr>
        <p:txBody>
          <a:bodyPr/>
          <a:lstStyle/>
          <a:p>
            <a:pPr marL="0" indent="0" algn="just" rtl="1">
              <a:buNone/>
            </a:pPr>
            <a:endParaRPr lang="ar-IQ" dirty="0"/>
          </a:p>
        </p:txBody>
      </p:sp>
    </p:spTree>
    <p:extLst>
      <p:ext uri="{BB962C8B-B14F-4D97-AF65-F5344CB8AC3E}">
        <p14:creationId xmlns:p14="http://schemas.microsoft.com/office/powerpoint/2010/main" val="6598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271417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432048"/>
          </a:xfrm>
        </p:spPr>
        <p:txBody>
          <a:bodyPr>
            <a:noAutofit/>
          </a:bodyPr>
          <a:lstStyle/>
          <a:p>
            <a:r>
              <a:rPr lang="ar-IQ" sz="2400" dirty="0" smtClean="0"/>
              <a:t>الأسبوع </a:t>
            </a:r>
            <a:r>
              <a:rPr lang="ar-IQ" sz="2400" dirty="0" smtClean="0"/>
              <a:t>الخامس</a:t>
            </a:r>
            <a:endParaRPr lang="en-US" sz="2400" dirty="0"/>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ctr" rtl="1">
              <a:buNone/>
            </a:pPr>
            <a:r>
              <a:rPr lang="ar-IQ" sz="2000" b="1" dirty="0"/>
              <a:t>الفصل الرابع / الجزء الأول </a:t>
            </a:r>
          </a:p>
          <a:p>
            <a:pPr marL="0" indent="0" algn="ctr" rtl="1">
              <a:buNone/>
            </a:pPr>
            <a:r>
              <a:rPr lang="ar-IQ" sz="2000" b="1" dirty="0"/>
              <a:t>الهيكل التنظيمي للنظام المحاسبي الحكومي ( الخزينة العامة ) </a:t>
            </a:r>
            <a:endParaRPr lang="ar-IQ" sz="2000" b="1" dirty="0" smtClean="0"/>
          </a:p>
          <a:p>
            <a:pPr marL="0" indent="0" algn="just" rtl="1">
              <a:buNone/>
            </a:pPr>
            <a:r>
              <a:rPr lang="ar-IQ" sz="2000" b="1" dirty="0"/>
              <a:t>تتألف الدولة من مجموعة من التشكيلات الادارية التي تأخذ شكلا هرميا والمتمثلة بالدوائر الرئيسية مثل الوزارة وترتبط بكل وزارة مجموعة من الوحدات الفرعية التي تختص بتنفيذ جزء من واجبات الوزارة ، وتنقسم هذه الوحدات هي الاخرى الى وحدات اصغر تختص كل وحدة بتنفيذ الجزء المخصص لها من واجبات الوحدة الرئيسية كما موضح في الشكل الآتي </a:t>
            </a:r>
            <a:r>
              <a:rPr lang="ar-IQ" sz="2000" b="1" dirty="0" smtClean="0"/>
              <a:t>:</a:t>
            </a:r>
          </a:p>
          <a:p>
            <a:pPr marL="0" indent="0" algn="just" rtl="1">
              <a:buNone/>
            </a:pPr>
            <a:endParaRPr lang="en-US" sz="1800" dirty="0"/>
          </a:p>
        </p:txBody>
      </p:sp>
      <p:pic>
        <p:nvPicPr>
          <p:cNvPr id="4" name="صورة 3"/>
          <p:cNvPicPr>
            <a:picLocks noChangeAspect="1"/>
          </p:cNvPicPr>
          <p:nvPr/>
        </p:nvPicPr>
        <p:blipFill>
          <a:blip r:embed="rId2"/>
          <a:stretch>
            <a:fillRect/>
          </a:stretch>
        </p:blipFill>
        <p:spPr>
          <a:xfrm>
            <a:off x="1601466" y="2636912"/>
            <a:ext cx="5941068" cy="3744416"/>
          </a:xfrm>
          <a:prstGeom prst="rect">
            <a:avLst/>
          </a:prstGeom>
        </p:spPr>
      </p:pic>
    </p:spTree>
    <p:extLst>
      <p:ext uri="{BB962C8B-B14F-4D97-AF65-F5344CB8AC3E}">
        <p14:creationId xmlns:p14="http://schemas.microsoft.com/office/powerpoint/2010/main" val="2106936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endParaRPr lang="ar-IQ" sz="3200" dirty="0"/>
          </a:p>
        </p:txBody>
      </p:sp>
      <p:sp>
        <p:nvSpPr>
          <p:cNvPr id="3" name="عنصر نائب للمحتوى 2"/>
          <p:cNvSpPr>
            <a:spLocks noGrp="1"/>
          </p:cNvSpPr>
          <p:nvPr>
            <p:ph idx="1"/>
          </p:nvPr>
        </p:nvSpPr>
        <p:spPr>
          <a:xfrm>
            <a:off x="457200" y="764704"/>
            <a:ext cx="8229600" cy="5904656"/>
          </a:xfrm>
        </p:spPr>
        <p:txBody>
          <a:bodyPr>
            <a:normAutofit/>
          </a:bodyPr>
          <a:lstStyle/>
          <a:p>
            <a:pPr marL="0" indent="0" algn="just" rtl="1">
              <a:buNone/>
            </a:pPr>
            <a:r>
              <a:rPr lang="ar-IQ" sz="2000" b="1" dirty="0"/>
              <a:t>اولا : مفهوم الخزينة العامة </a:t>
            </a:r>
          </a:p>
          <a:p>
            <a:pPr marL="0" indent="0" algn="just" rtl="1">
              <a:buNone/>
            </a:pPr>
            <a:r>
              <a:rPr lang="ar-IQ" sz="2000" b="1" dirty="0"/>
              <a:t>وان هذه التشكيلات وان تعددت </a:t>
            </a:r>
            <a:r>
              <a:rPr lang="ar-IQ" sz="2000" b="1" dirty="0" err="1"/>
              <a:t>فانها</a:t>
            </a:r>
            <a:r>
              <a:rPr lang="ar-IQ" sz="2000" b="1" dirty="0"/>
              <a:t> تمثل فروعا لمؤسسة واحدة رئيسية تلك هي الدولة وليس لأي من هذه الوحدات ( التشكيلات ) ذمة مالية مستقلة بل انها جميعا تشكل الذمة المالية للدولة .</a:t>
            </a:r>
          </a:p>
          <a:p>
            <a:pPr marL="0" indent="0" algn="just" rtl="1">
              <a:buNone/>
            </a:pPr>
            <a:r>
              <a:rPr lang="ar-IQ" sz="2000" b="1" dirty="0"/>
              <a:t>ان من المهام الاساسية التي تهدف ان تحققها السلطة المالية المركزية هي كيفية جباية الموارد من مصادرها المختلفة وفي وقت تحققها في مكان </a:t>
            </a:r>
            <a:r>
              <a:rPr lang="ar-IQ" sz="2000" b="1" dirty="0" err="1"/>
              <a:t>نشوءها</a:t>
            </a:r>
            <a:r>
              <a:rPr lang="ar-IQ" sz="2000" b="1" dirty="0"/>
              <a:t> وكيفية دفع المصروفات على وحدات الدولة في موعد استحقاقها وبحدود الاعتمادات المخصصة </a:t>
            </a:r>
            <a:r>
              <a:rPr lang="ar-IQ" sz="2000" b="1" dirty="0" err="1"/>
              <a:t>للانواع</a:t>
            </a:r>
            <a:r>
              <a:rPr lang="ar-IQ" sz="2000" b="1" dirty="0"/>
              <a:t> المقررة في الموازنة العامة خلال السنة المالية </a:t>
            </a:r>
            <a:r>
              <a:rPr lang="ar-IQ" sz="2000" b="1" dirty="0" err="1"/>
              <a:t>بالاضافة</a:t>
            </a:r>
            <a:r>
              <a:rPr lang="ar-IQ" sz="2000" b="1" dirty="0"/>
              <a:t> الى ذلك يستوجب اجراء اعمال الرقابة على التصرفات المالية وتقديم النتائج والبيانات المطلوبة. يلزم هذا العمل وجود جهة معينة تقوم بالمهام اعلاه مع التنسيق بين التدفقات الداخلة والتدفقات الخارجة وتوفير السيولة النقدية بما يضمن سلامة تنفيذ الموازنة العامة . </a:t>
            </a:r>
          </a:p>
          <a:p>
            <a:pPr marL="0" indent="0" algn="just" rtl="1">
              <a:buNone/>
            </a:pPr>
            <a:endParaRPr lang="ar-IQ" sz="2000" b="1" dirty="0"/>
          </a:p>
          <a:p>
            <a:pPr marL="0" indent="0" algn="just" rtl="1">
              <a:buNone/>
            </a:pPr>
            <a:r>
              <a:rPr lang="ar-IQ" sz="2000" b="1" dirty="0"/>
              <a:t>ان كل ذلك يتولى القيام به الجهاز التنفيذي للموازنة العامة والذي يطلق عليه بــ ( خزينة الدولة ) والتي يمكن ان تعرف كما يلي :</a:t>
            </a:r>
          </a:p>
          <a:p>
            <a:pPr marL="0" indent="0" algn="just" rtl="1">
              <a:buNone/>
            </a:pPr>
            <a:r>
              <a:rPr lang="ar-IQ" sz="2000" b="1" dirty="0"/>
              <a:t>(( تمثل الخزينة العامة صندوق الدولة الذي تودع فيه الوحدات المختلفة كافة الموارد التي تحصل عليها والمكلفة بجبايتها بموجب القوانين وتسحب منه كافة النفقات المستحقة على تلك الوحدات وبحدود الاعتمادات المخصصة </a:t>
            </a:r>
            <a:r>
              <a:rPr lang="ar-IQ" sz="2000" b="1" dirty="0" err="1"/>
              <a:t>للانواع</a:t>
            </a:r>
            <a:r>
              <a:rPr lang="ar-IQ" sz="2000" b="1" dirty="0"/>
              <a:t> المقررة في الموازنة العامة )) .</a:t>
            </a:r>
          </a:p>
          <a:p>
            <a:pPr marL="0" indent="0" algn="just" rtl="1">
              <a:buNone/>
            </a:pPr>
            <a:endParaRPr lang="ar-IQ" sz="2000" b="1" dirty="0"/>
          </a:p>
        </p:txBody>
      </p:sp>
    </p:spTree>
    <p:extLst>
      <p:ext uri="{BB962C8B-B14F-4D97-AF65-F5344CB8AC3E}">
        <p14:creationId xmlns:p14="http://schemas.microsoft.com/office/powerpoint/2010/main" val="183371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516"/>
            <a:ext cx="8229600" cy="414180"/>
          </a:xfrm>
        </p:spPr>
        <p:txBody>
          <a:bodyPr>
            <a:noAutofit/>
          </a:bodyPr>
          <a:lstStyle/>
          <a:p>
            <a:endParaRPr lang="en-US" sz="3600" u="sng" dirty="0"/>
          </a:p>
        </p:txBody>
      </p:sp>
      <p:sp>
        <p:nvSpPr>
          <p:cNvPr id="3" name="عنصر نائب للمحتوى 2"/>
          <p:cNvSpPr>
            <a:spLocks noGrp="1"/>
          </p:cNvSpPr>
          <p:nvPr>
            <p:ph idx="1"/>
          </p:nvPr>
        </p:nvSpPr>
        <p:spPr>
          <a:xfrm>
            <a:off x="457200" y="764704"/>
            <a:ext cx="8229600" cy="5760640"/>
          </a:xfrm>
        </p:spPr>
        <p:txBody>
          <a:bodyPr>
            <a:normAutofit/>
          </a:bodyPr>
          <a:lstStyle/>
          <a:p>
            <a:pPr marL="0" indent="0" algn="just" rtl="1">
              <a:buNone/>
            </a:pPr>
            <a:r>
              <a:rPr lang="ar-IQ" sz="2000" b="1" dirty="0" smtClean="0"/>
              <a:t> </a:t>
            </a:r>
            <a:r>
              <a:rPr lang="ar-IQ" sz="2000" b="1" dirty="0"/>
              <a:t>ثانيا : واجبات الخزينة العامة :</a:t>
            </a:r>
          </a:p>
          <a:p>
            <a:pPr marL="0" indent="0" algn="just" rtl="1">
              <a:buNone/>
            </a:pPr>
            <a:r>
              <a:rPr lang="ar-IQ" sz="2000" b="1" dirty="0"/>
              <a:t>1- قبض الايرادات المتحققة لوحدات الدولة من مصادر الايراد المختلفة .</a:t>
            </a:r>
          </a:p>
          <a:p>
            <a:pPr marL="0" indent="0" algn="just" rtl="1">
              <a:buNone/>
            </a:pPr>
            <a:r>
              <a:rPr lang="ar-IQ" sz="2000" b="1" dirty="0"/>
              <a:t>2- دفع النفقات المستحقة على وحدات الدولة نتيجة ممارسة نشاطها وبحدود الاعتمادات المخصصة في الموازنة العامة .</a:t>
            </a:r>
          </a:p>
          <a:p>
            <a:pPr marL="0" indent="0" algn="just" rtl="1">
              <a:buNone/>
            </a:pPr>
            <a:r>
              <a:rPr lang="ar-IQ" sz="2000" b="1" dirty="0"/>
              <a:t>3- توفير السيولة وجعلها تحت تصرف الحكومة لغرض تمكنها من تنفيذ موازنتها بالشكل المناسب .</a:t>
            </a:r>
          </a:p>
          <a:p>
            <a:pPr marL="0" indent="0" algn="just" rtl="1">
              <a:buNone/>
            </a:pPr>
            <a:r>
              <a:rPr lang="ar-IQ" sz="2000" b="1" dirty="0"/>
              <a:t>4- التسجيل الكامل للعمليات المالية </a:t>
            </a:r>
            <a:r>
              <a:rPr lang="ar-IQ" sz="2000" b="1" dirty="0" err="1"/>
              <a:t>للايرادات</a:t>
            </a:r>
            <a:r>
              <a:rPr lang="ar-IQ" sz="2000" b="1" dirty="0"/>
              <a:t> والنفقات وما يتعلق بهما من تسويات وحسابات وسيطة وقيدها في مجموعة دفترية متكاملة منتظمة يمكن استخراج نتائج منها ومعلومات في فترات منتظمة .</a:t>
            </a:r>
          </a:p>
          <a:p>
            <a:pPr marL="0" indent="0" algn="just" rtl="1">
              <a:buNone/>
            </a:pPr>
            <a:r>
              <a:rPr lang="ar-IQ" sz="2000" b="1" dirty="0"/>
              <a:t>5- تأمين اجهزة الرقابة على العمليات المالية ، واصدار الكشوفات الشهرية وإعداد حسابات قياس النتيجة والمركز المالي ( الحسابات الختامية ) ، وتأمين الاستخدام الامثل للموجودات .</a:t>
            </a:r>
          </a:p>
          <a:p>
            <a:pPr marL="0" indent="0" algn="just" rtl="1">
              <a:buNone/>
            </a:pPr>
            <a:r>
              <a:rPr lang="ar-IQ" sz="2000" b="1" dirty="0"/>
              <a:t>6- ادارة الموجود النقدي او </a:t>
            </a:r>
            <a:r>
              <a:rPr lang="ar-IQ" sz="2000" b="1" dirty="0" err="1"/>
              <a:t>مايسمى</a:t>
            </a:r>
            <a:r>
              <a:rPr lang="ar-IQ" sz="2000" b="1" dirty="0"/>
              <a:t> بعملية الاستخدام الحدي للموجود النقدي حيث يستطيع جهاز الخزينة العامة بما يتوفر لديه من احصائيات ومعلومات عن حركة الموجود النقدي من تقدير الحاجة الى النقد من حيث الكمية والوقت فيقوم باستثمار الفائض النقدي عند وجود وفر في الموجود النقدي ( أي زيادة عن حاجة الوحدات لتأدية المصروفات المستحقة . وعلى العكس قيام جهاز الخزينة بمهمة الاقتراض في حالة وجود عجز نقدي ( اي نقص في الموجود النقدي لضعف تدفق الايرادات لمواجهة المصروفات المستحقة على الوحدات ). </a:t>
            </a:r>
          </a:p>
          <a:p>
            <a:pPr marL="0" indent="0" algn="just" rtl="1">
              <a:buNone/>
            </a:pPr>
            <a:endParaRPr lang="en-US" sz="2000" b="1" dirty="0"/>
          </a:p>
        </p:txBody>
      </p:sp>
    </p:spTree>
    <p:extLst>
      <p:ext uri="{BB962C8B-B14F-4D97-AF65-F5344CB8AC3E}">
        <p14:creationId xmlns:p14="http://schemas.microsoft.com/office/powerpoint/2010/main" val="415745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66"/>
            <a:ext cx="8229600" cy="321390"/>
          </a:xfrm>
        </p:spPr>
        <p:txBody>
          <a:bodyPr>
            <a:noAutofit/>
          </a:bodyPr>
          <a:lstStyle/>
          <a:p>
            <a:endParaRPr lang="en-US" sz="3600" dirty="0"/>
          </a:p>
        </p:txBody>
      </p:sp>
      <p:sp>
        <p:nvSpPr>
          <p:cNvPr id="3" name="عنصر نائب للمحتوى 2"/>
          <p:cNvSpPr>
            <a:spLocks noGrp="1"/>
          </p:cNvSpPr>
          <p:nvPr>
            <p:ph idx="1"/>
          </p:nvPr>
        </p:nvSpPr>
        <p:spPr>
          <a:xfrm>
            <a:off x="457200" y="476672"/>
            <a:ext cx="8229600" cy="5904656"/>
          </a:xfrm>
        </p:spPr>
        <p:txBody>
          <a:bodyPr>
            <a:normAutofit/>
          </a:bodyPr>
          <a:lstStyle/>
          <a:p>
            <a:pPr marL="0" indent="0" algn="just" rtl="1">
              <a:buNone/>
            </a:pPr>
            <a:r>
              <a:rPr lang="ar-IQ" sz="2000" b="1" dirty="0" smtClean="0"/>
              <a:t>ويشترط </a:t>
            </a:r>
            <a:r>
              <a:rPr lang="ar-IQ" sz="2000" b="1" dirty="0"/>
              <a:t>في عملية الاستثمار </a:t>
            </a:r>
            <a:r>
              <a:rPr lang="ar-IQ" sz="2000" b="1" dirty="0" err="1"/>
              <a:t>مايلي</a:t>
            </a:r>
            <a:r>
              <a:rPr lang="ar-IQ" sz="2000" b="1" dirty="0"/>
              <a:t> :</a:t>
            </a:r>
          </a:p>
          <a:p>
            <a:pPr marL="0" indent="0" algn="just" rtl="1">
              <a:buNone/>
            </a:pPr>
            <a:r>
              <a:rPr lang="ar-IQ" sz="2000" b="1" dirty="0"/>
              <a:t>أ- أن يتم استثمار اكبر مبلغ ممكن بحيث </a:t>
            </a:r>
            <a:r>
              <a:rPr lang="ar-IQ" sz="2000" b="1" dirty="0" err="1"/>
              <a:t>لايؤثر</a:t>
            </a:r>
            <a:r>
              <a:rPr lang="ar-IQ" sz="2000" b="1" dirty="0"/>
              <a:t> على تأدية المصروفات ( النفقات ) .</a:t>
            </a:r>
          </a:p>
          <a:p>
            <a:pPr marL="0" indent="0" algn="just" rtl="1">
              <a:buNone/>
            </a:pPr>
            <a:r>
              <a:rPr lang="ar-IQ" sz="2000" b="1" dirty="0"/>
              <a:t>ب- ان يتم الاستثمار </a:t>
            </a:r>
            <a:r>
              <a:rPr lang="ar-IQ" sz="2000" b="1" dirty="0" err="1"/>
              <a:t>لاطول</a:t>
            </a:r>
            <a:r>
              <a:rPr lang="ar-IQ" sz="2000" b="1" dirty="0"/>
              <a:t> فترة ممكنة .</a:t>
            </a:r>
          </a:p>
          <a:p>
            <a:pPr marL="0" indent="0" algn="just" rtl="1">
              <a:buNone/>
            </a:pPr>
            <a:r>
              <a:rPr lang="ar-IQ" sz="2000" b="1" dirty="0"/>
              <a:t>وذلك لضمان الحصول على اعلى عائد ممكن للاستثمار ، اما في حالة العجز النقدي والحصول على القروض يشترط :</a:t>
            </a:r>
          </a:p>
          <a:p>
            <a:pPr marL="0" indent="0" algn="just" rtl="1">
              <a:buNone/>
            </a:pPr>
            <a:r>
              <a:rPr lang="ar-IQ" sz="2000" b="1" dirty="0"/>
              <a:t>أ- الحصول على أصغر مبلغ يغطي المصروفات المستحقة .</a:t>
            </a:r>
          </a:p>
          <a:p>
            <a:pPr marL="0" indent="0" algn="just" rtl="1">
              <a:buNone/>
            </a:pPr>
            <a:r>
              <a:rPr lang="ar-IQ" sz="2000" b="1" dirty="0"/>
              <a:t>ب- أن تكون مـــدة القرض اقل فترة ممكنة ، وذلك لتقليل مبلغ الفوائد المترتبة على القروض </a:t>
            </a:r>
            <a:r>
              <a:rPr lang="ar-IQ" sz="2000" b="1" dirty="0" err="1"/>
              <a:t>لاصغر</a:t>
            </a:r>
            <a:r>
              <a:rPr lang="ar-IQ" sz="2000" b="1" dirty="0"/>
              <a:t> مبلغ ممكن .</a:t>
            </a:r>
          </a:p>
          <a:p>
            <a:pPr marL="0" indent="0" algn="just" rtl="1">
              <a:buNone/>
            </a:pPr>
            <a:r>
              <a:rPr lang="ar-IQ" sz="2000" b="1" dirty="0" smtClean="0"/>
              <a:t>ثالثا </a:t>
            </a:r>
            <a:r>
              <a:rPr lang="ar-IQ" sz="2000" b="1" dirty="0"/>
              <a:t>: تشكيلات الخزينة العامة للدولة : </a:t>
            </a:r>
          </a:p>
          <a:p>
            <a:pPr marL="0" indent="0" algn="just" rtl="1">
              <a:buNone/>
            </a:pPr>
            <a:r>
              <a:rPr lang="ar-IQ" sz="2000" b="1" dirty="0"/>
              <a:t>أ : الخزائن الرئيسية </a:t>
            </a:r>
          </a:p>
          <a:p>
            <a:pPr marL="0" indent="0" algn="just" rtl="1">
              <a:buNone/>
            </a:pPr>
            <a:r>
              <a:rPr lang="ar-IQ" sz="2000" b="1" dirty="0"/>
              <a:t>تشمل كل من دائرة المحاسبة والوحدات المطبقة للنظام المحاسبي اللامركزي وخزائن المحافظات، فكل من هذه الوحدات تمارس كل الواجبات التي تقوم بها الخزينة .</a:t>
            </a:r>
          </a:p>
          <a:p>
            <a:pPr marL="0" indent="0" algn="just" rtl="1">
              <a:buNone/>
            </a:pPr>
            <a:r>
              <a:rPr lang="ar-IQ" sz="2000" b="1" dirty="0"/>
              <a:t>وتتولى دائرة المحاسبة قسم الأمور النقدية مهمة تمويل الوحدات الحكومية ( الخزائن الاخرى ) عن طريق الدفعات الشهرية لحساباتها الجارية لدى المصارف وضمن المبلغ المخصص لها في الموازنة كذلك تمارس ما يتعلق بالقروض والاستثمارات الالتزامات والمنح والاعانات التي تقرها الدولة . وان ممارسة هذه الأنشطة تحتاج الى ممارسة كافة ( واجبات الخزينة من حيث الصرف والتنظيم المحاسبي والتدقيق واعداد البيانات ) . </a:t>
            </a:r>
          </a:p>
          <a:p>
            <a:pPr marL="0" indent="0" algn="just" rtl="1">
              <a:buNone/>
            </a:pPr>
            <a:endParaRPr lang="en-US" sz="2000" dirty="0"/>
          </a:p>
        </p:txBody>
      </p:sp>
    </p:spTree>
    <p:extLst>
      <p:ext uri="{BB962C8B-B14F-4D97-AF65-F5344CB8AC3E}">
        <p14:creationId xmlns:p14="http://schemas.microsoft.com/office/powerpoint/2010/main" val="3191822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288032"/>
          </a:xfrm>
        </p:spPr>
        <p:txBody>
          <a:bodyPr>
            <a:normAutofit fontScale="90000"/>
          </a:bodyPr>
          <a:lstStyle/>
          <a:p>
            <a:endParaRPr lang="en-US" sz="3600" u="sng" dirty="0"/>
          </a:p>
        </p:txBody>
      </p:sp>
      <p:sp>
        <p:nvSpPr>
          <p:cNvPr id="3" name="عنصر نائب للمحتوى 2"/>
          <p:cNvSpPr>
            <a:spLocks noGrp="1"/>
          </p:cNvSpPr>
          <p:nvPr>
            <p:ph idx="1"/>
          </p:nvPr>
        </p:nvSpPr>
        <p:spPr>
          <a:xfrm>
            <a:off x="453093" y="410136"/>
            <a:ext cx="8229600" cy="6453336"/>
          </a:xfrm>
        </p:spPr>
        <p:txBody>
          <a:bodyPr>
            <a:noAutofit/>
          </a:bodyPr>
          <a:lstStyle/>
          <a:p>
            <a:pPr marL="0" indent="0" algn="just" rtl="1">
              <a:buNone/>
            </a:pPr>
            <a:endParaRPr lang="ar-IQ" sz="2000" b="1" dirty="0" smtClean="0"/>
          </a:p>
          <a:p>
            <a:pPr marL="0" indent="0" algn="just" rtl="1">
              <a:buNone/>
            </a:pPr>
            <a:r>
              <a:rPr lang="ar-IQ" sz="2000" b="1" dirty="0" smtClean="0"/>
              <a:t>أما </a:t>
            </a:r>
            <a:r>
              <a:rPr lang="ar-IQ" sz="2000" b="1" dirty="0"/>
              <a:t>بالنسبة للوحدات المطبقة للنظام المحاسبي اللامركزي فتعتبر خزائن رئيسية </a:t>
            </a:r>
            <a:r>
              <a:rPr lang="ar-IQ" sz="2000" b="1" dirty="0" err="1"/>
              <a:t>لانها</a:t>
            </a:r>
            <a:r>
              <a:rPr lang="ar-IQ" sz="2000" b="1" dirty="0"/>
              <a:t> مسؤولة عن الأعمال الحسابية من قبض الايرادات او عمليات الصرف المقررة بالموازنة وكذلك مسؤولة عن التنظيم المحاسبي ومسك السجلات والتدقيق واعداد الحسابات الشهرية والسنوية فهي تعد فرع رئيس للخزينة العامة .</a:t>
            </a:r>
          </a:p>
          <a:p>
            <a:pPr marL="0" indent="0" algn="just" rtl="1">
              <a:buNone/>
            </a:pPr>
            <a:r>
              <a:rPr lang="ar-IQ" sz="2000" b="1" dirty="0"/>
              <a:t>أما بالنسبة للخزينة المركزية في بغداد والمحافظات فهي فرع رئيسي من الخزينة العامة </a:t>
            </a:r>
            <a:r>
              <a:rPr lang="ar-IQ" sz="2000" b="1" dirty="0" err="1"/>
              <a:t>لانها</a:t>
            </a:r>
            <a:r>
              <a:rPr lang="ar-IQ" sz="2000" b="1" dirty="0"/>
              <a:t> تمارس العمليات  الحسابية والرقابية فيما يتعلق بالوحدات الحكومية المركزية واقترن اسمها بالخزينة المركزية لان الوحدات المرتبطة بها تمثل الوحدات الرئيسية في بغداد والمحافظات. وهذا الاسلوب معمول به في ظل النظام المحاسبي الحكومي والمركزي .</a:t>
            </a:r>
          </a:p>
          <a:p>
            <a:pPr marL="0" indent="0" algn="just" rtl="1">
              <a:buNone/>
            </a:pPr>
            <a:r>
              <a:rPr lang="ar-IQ" sz="2000" b="1" dirty="0"/>
              <a:t>وبذلك يكون الموجود النقدي للخزائن الرئيسية = الموجود النقدي للخزائن الرئيسية لدى البنك + الموجود النقدي لها في الصندوق .</a:t>
            </a:r>
          </a:p>
          <a:p>
            <a:pPr marL="0" indent="0" algn="just" rtl="1">
              <a:buNone/>
            </a:pPr>
            <a:endParaRPr lang="ar-IQ" sz="2000" b="1" dirty="0"/>
          </a:p>
          <a:p>
            <a:pPr marL="0" indent="0" algn="just" rtl="1">
              <a:buNone/>
            </a:pPr>
            <a:r>
              <a:rPr lang="ar-IQ" sz="2000" b="1" dirty="0"/>
              <a:t>ب: الخزائن الفرعية </a:t>
            </a:r>
          </a:p>
          <a:p>
            <a:pPr marL="0" indent="0" algn="just" rtl="1">
              <a:buNone/>
            </a:pPr>
            <a:r>
              <a:rPr lang="ar-IQ" sz="2000" b="1" dirty="0"/>
              <a:t>تشمل كل من مديريات المال في الأقضية وصناديق المال في النواحي </a:t>
            </a:r>
            <a:r>
              <a:rPr lang="ar-IQ" sz="2000" b="1" dirty="0" err="1"/>
              <a:t>والممثليات</a:t>
            </a:r>
            <a:r>
              <a:rPr lang="ar-IQ" sz="2000" b="1" dirty="0"/>
              <a:t> العراقية في الخارج وتقوم بجزء من الاعمال الحسابية كالصرف وجباية الايرادات حيث تسلم الى الوحدة التي ترتبط بها حسابيا </a:t>
            </a:r>
            <a:r>
              <a:rPr lang="ar-IQ" sz="2000" b="1" dirty="0" smtClean="0"/>
              <a:t>.</a:t>
            </a:r>
            <a:endParaRPr lang="en-US" sz="2000" b="1" dirty="0"/>
          </a:p>
        </p:txBody>
      </p:sp>
    </p:spTree>
    <p:extLst>
      <p:ext uri="{BB962C8B-B14F-4D97-AF65-F5344CB8AC3E}">
        <p14:creationId xmlns:p14="http://schemas.microsoft.com/office/powerpoint/2010/main" val="10812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endParaRPr lang="en-US" sz="3600" u="sng" dirty="0"/>
          </a:p>
        </p:txBody>
      </p:sp>
      <p:sp>
        <p:nvSpPr>
          <p:cNvPr id="3" name="عنصر نائب للمحتوى 2"/>
          <p:cNvSpPr>
            <a:spLocks noGrp="1"/>
          </p:cNvSpPr>
          <p:nvPr>
            <p:ph idx="1"/>
          </p:nvPr>
        </p:nvSpPr>
        <p:spPr>
          <a:xfrm>
            <a:off x="457200" y="836712"/>
            <a:ext cx="8229600" cy="5760640"/>
          </a:xfrm>
        </p:spPr>
        <p:txBody>
          <a:bodyPr>
            <a:normAutofit/>
          </a:bodyPr>
          <a:lstStyle/>
          <a:p>
            <a:pPr marL="0" indent="0" algn="just" rtl="1">
              <a:buNone/>
            </a:pPr>
            <a:endParaRPr lang="ar-IQ" sz="2000" b="1" dirty="0"/>
          </a:p>
          <a:p>
            <a:pPr marL="0" indent="0" algn="just" rtl="1">
              <a:buNone/>
            </a:pPr>
            <a:r>
              <a:rPr lang="ar-IQ" sz="2000" b="1" dirty="0"/>
              <a:t>وتعد مديريات المال في الاقضية وصناديق المال في النواحي من تشكيلات خزينة المحافظة الرئيسية فهي تتولى عملية الصرف للمعاملات التي لا تتكامل في خزينة المحافظة وغير مسؤولة عن العمل الحسابي المتكامل وليس لها مجموعة دفترية متكاملة ولها حساب لدى البنك </a:t>
            </a:r>
            <a:r>
              <a:rPr lang="ar-IQ" sz="2000" b="1" dirty="0" err="1"/>
              <a:t>لتمشية</a:t>
            </a:r>
            <a:r>
              <a:rPr lang="ar-IQ" sz="2000" b="1" dirty="0"/>
              <a:t> معاملات الدفع والقبض اضافة الى الصندوق . </a:t>
            </a:r>
          </a:p>
          <a:p>
            <a:pPr marL="0" indent="0" algn="just" rtl="1">
              <a:buNone/>
            </a:pPr>
            <a:r>
              <a:rPr lang="ar-IQ" sz="2000" b="1" dirty="0" smtClean="0"/>
              <a:t>وبذلك </a:t>
            </a:r>
            <a:r>
              <a:rPr lang="ar-IQ" sz="2000" b="1" dirty="0"/>
              <a:t>يكون الموجود النقدي للخزائن الفرعية = الموجود النقدي للخزائن في الصندوق + الموجود النقدي للخزائن الفرعية لدى البنك .</a:t>
            </a:r>
          </a:p>
          <a:p>
            <a:pPr marL="0" indent="0" algn="just" rtl="1">
              <a:buNone/>
            </a:pPr>
            <a:endParaRPr lang="ar-IQ" sz="2000" b="1" dirty="0"/>
          </a:p>
          <a:p>
            <a:pPr marL="0" indent="0" algn="just" rtl="1">
              <a:buNone/>
            </a:pPr>
            <a:r>
              <a:rPr lang="ar-IQ" sz="2000" b="1" dirty="0"/>
              <a:t>ومتى ما تطلب معرفة الموجود النقدي للخزينة العامة يكون :-</a:t>
            </a:r>
          </a:p>
          <a:p>
            <a:pPr marL="0" indent="0" algn="just" rtl="1">
              <a:buNone/>
            </a:pPr>
            <a:r>
              <a:rPr lang="ar-IQ" sz="2000" b="1" dirty="0"/>
              <a:t>الموجود النقدي للخزينة العامة = الموجود النقدي للخزائن الرئيسية والفرعية في الصندوق + الموجود النقدي لهما لدى البنك .</a:t>
            </a:r>
          </a:p>
          <a:p>
            <a:pPr marL="0" indent="0" algn="just" rtl="1">
              <a:buNone/>
            </a:pPr>
            <a:r>
              <a:rPr lang="ar-IQ" sz="2000" b="1" dirty="0"/>
              <a:t>رابعا : اسلوب تمويل الخزائن والوحدات الحكومية  </a:t>
            </a:r>
          </a:p>
          <a:p>
            <a:pPr marL="0" indent="0" algn="just" rtl="1">
              <a:buNone/>
            </a:pPr>
            <a:r>
              <a:rPr lang="ar-IQ" sz="2000" b="1" dirty="0"/>
              <a:t>ترتبط كافة الخزائن من حيث التمويل للسيولة النقدية وحركة نقل الفائض من النقد بواسطة حساب جاري التمويل لتغذية حساباتها وتعتبر وزارة المالية – دائرة المحاسبة ، وحدة رئيسية تغذي كافة الوحدات في حالة العجز النقدي وتستلم الفائض من كافة الوحدات وتمارس عملية الاستخدام الحدي للموجود النقدي وكما يلي :</a:t>
            </a:r>
          </a:p>
          <a:p>
            <a:pPr marL="0" indent="0" algn="just" rtl="1">
              <a:buNone/>
            </a:pPr>
            <a:endParaRPr lang="en-US" sz="2000" dirty="0"/>
          </a:p>
        </p:txBody>
      </p:sp>
    </p:spTree>
    <p:extLst>
      <p:ext uri="{BB962C8B-B14F-4D97-AF65-F5344CB8AC3E}">
        <p14:creationId xmlns:p14="http://schemas.microsoft.com/office/powerpoint/2010/main" val="194010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2034"/>
          </a:xfrm>
        </p:spPr>
        <p:txBody>
          <a:bodyPr>
            <a:normAutofit fontScale="90000"/>
          </a:bodyPr>
          <a:lstStyle/>
          <a:p>
            <a:endParaRPr lang="ar-IQ" dirty="0"/>
          </a:p>
        </p:txBody>
      </p:sp>
      <p:pic>
        <p:nvPicPr>
          <p:cNvPr id="4" name="عنصر نائب للمحتوى 3"/>
          <p:cNvPicPr>
            <a:picLocks noGrp="1" noChangeAspect="1"/>
          </p:cNvPicPr>
          <p:nvPr>
            <p:ph idx="1"/>
          </p:nvPr>
        </p:nvPicPr>
        <p:blipFill>
          <a:blip r:embed="rId2"/>
          <a:stretch>
            <a:fillRect/>
          </a:stretch>
        </p:blipFill>
        <p:spPr>
          <a:xfrm>
            <a:off x="1522973" y="507206"/>
            <a:ext cx="6098053" cy="5407640"/>
          </a:xfrm>
          <a:prstGeom prst="rect">
            <a:avLst/>
          </a:prstGeom>
        </p:spPr>
      </p:pic>
    </p:spTree>
    <p:extLst>
      <p:ext uri="{BB962C8B-B14F-4D97-AF65-F5344CB8AC3E}">
        <p14:creationId xmlns:p14="http://schemas.microsoft.com/office/powerpoint/2010/main" val="75348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274042"/>
          </a:xfrm>
        </p:spPr>
        <p:txBody>
          <a:bodyPr>
            <a:normAutofit fontScale="90000"/>
          </a:bodyPr>
          <a:lstStyle/>
          <a:p>
            <a:endParaRPr lang="ar-IQ" dirty="0"/>
          </a:p>
        </p:txBody>
      </p:sp>
      <p:pic>
        <p:nvPicPr>
          <p:cNvPr id="4" name="عنصر نائب للمحتوى 3"/>
          <p:cNvPicPr>
            <a:picLocks noGrp="1" noChangeAspect="1"/>
          </p:cNvPicPr>
          <p:nvPr>
            <p:ph idx="1"/>
          </p:nvPr>
        </p:nvPicPr>
        <p:blipFill>
          <a:blip r:embed="rId2"/>
          <a:stretch>
            <a:fillRect/>
          </a:stretch>
        </p:blipFill>
        <p:spPr>
          <a:xfrm>
            <a:off x="719572" y="1196752"/>
            <a:ext cx="7704856" cy="4392488"/>
          </a:xfrm>
          <a:prstGeom prst="rect">
            <a:avLst/>
          </a:prstGeom>
        </p:spPr>
      </p:pic>
    </p:spTree>
    <p:extLst>
      <p:ext uri="{BB962C8B-B14F-4D97-AF65-F5344CB8AC3E}">
        <p14:creationId xmlns:p14="http://schemas.microsoft.com/office/powerpoint/2010/main" val="166686600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فن الخياطه الرفيع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390</TotalTime>
  <Words>932</Words>
  <Application>Microsoft Office PowerPoint</Application>
  <PresentationFormat>عرض على الشاشة (3:4)‏</PresentationFormat>
  <Paragraphs>47</Paragraphs>
  <Slides>13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13</vt:i4>
      </vt:variant>
    </vt:vector>
  </HeadingPairs>
  <TitlesOfParts>
    <vt:vector size="20" baseType="lpstr">
      <vt:lpstr>Arial</vt:lpstr>
      <vt:lpstr>Calibri</vt:lpstr>
      <vt:lpstr>Garamond</vt:lpstr>
      <vt:lpstr>Times New Roman</vt:lpstr>
      <vt:lpstr>Wingdings</vt:lpstr>
      <vt:lpstr>نسق Office</vt:lpstr>
      <vt:lpstr>فن الخياطه الرفيعة</vt:lpstr>
      <vt:lpstr>      المحاسبة الحكومية </vt:lpstr>
      <vt:lpstr>الأسبوع الخامس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 marsa</dc:creator>
  <cp:lastModifiedBy>al marsa</cp:lastModifiedBy>
  <cp:revision>49</cp:revision>
  <dcterms:created xsi:type="dcterms:W3CDTF">2019-09-19T18:40:57Z</dcterms:created>
  <dcterms:modified xsi:type="dcterms:W3CDTF">2019-12-16T18:40:34Z</dcterms:modified>
</cp:coreProperties>
</file>